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4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3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5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2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1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8CB2-E098-4D4A-B678-4B3210677EF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D623-4AEB-8D49-ADC9-953859DE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522"/>
            <a:ext cx="7772400" cy="1470025"/>
          </a:xfrm>
        </p:spPr>
        <p:txBody>
          <a:bodyPr/>
          <a:lstStyle/>
          <a:p>
            <a:r>
              <a:rPr lang="en-US" dirty="0" smtClean="0"/>
              <a:t>Station #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506521"/>
            <a:ext cx="7302501" cy="4712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Name the Following</a:t>
            </a:r>
          </a:p>
          <a:p>
            <a:pPr marL="514350" indent="-514350" algn="l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NH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							d)   AlBr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</a:p>
          <a:p>
            <a:pPr marL="514350" indent="-514350" algn="l">
              <a:buAutoNum type="alphaLcParenR"/>
            </a:pP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>							e)   K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  Write the formula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							f) cupric oxide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5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Are the following </a:t>
            </a:r>
            <a:r>
              <a:rPr lang="en-US" dirty="0" err="1" smtClean="0"/>
              <a:t>aq</a:t>
            </a:r>
            <a:r>
              <a:rPr lang="en-US" dirty="0" smtClean="0"/>
              <a:t> or s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NaCl</a:t>
            </a:r>
            <a:r>
              <a:rPr lang="en-US" dirty="0" smtClean="0"/>
              <a:t>							e)NaNO</a:t>
            </a:r>
            <a:r>
              <a:rPr lang="en-US" baseline="-25000" dirty="0" smtClean="0"/>
              <a:t>3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						f)  </a:t>
            </a:r>
            <a:r>
              <a:rPr lang="en-US" dirty="0" err="1" smtClean="0"/>
              <a:t>AgCl</a:t>
            </a: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Ag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						g) BaSO</a:t>
            </a:r>
            <a:r>
              <a:rPr lang="en-US" baseline="-25000" dirty="0" smtClean="0"/>
              <a:t>4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CaCO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19684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Complete the following</a:t>
            </a:r>
          </a:p>
          <a:p>
            <a:pPr marL="514350" indent="-514350">
              <a:buAutoNum type="alphaLcParenR"/>
            </a:pPr>
            <a:r>
              <a:rPr lang="en-US" dirty="0" smtClean="0"/>
              <a:t>Cu(NO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	+	</a:t>
            </a:r>
            <a:r>
              <a:rPr lang="en-US" dirty="0" err="1" smtClean="0"/>
              <a:t>MgCl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   </a:t>
            </a:r>
            <a:r>
              <a:rPr lang="en-US" dirty="0" smtClean="0">
                <a:sym typeface="Wingdings"/>
              </a:rPr>
              <a:t>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Ba(OH)</a:t>
            </a:r>
            <a:r>
              <a:rPr lang="en-US" baseline="-25000" dirty="0" smtClean="0">
                <a:sym typeface="Wingdings"/>
              </a:rPr>
              <a:t>2(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	+	Fe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(SO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)</a:t>
            </a:r>
            <a:r>
              <a:rPr lang="en-US" baseline="-25000" dirty="0" smtClean="0">
                <a:sym typeface="Wingdings"/>
              </a:rPr>
              <a:t>3(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	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514350" indent="-514350">
              <a:buFont typeface="Arial"/>
              <a:buAutoNum type="alphaLcParenR"/>
            </a:pPr>
            <a:r>
              <a:rPr lang="en-US" dirty="0" smtClean="0">
                <a:sym typeface="Wingdings"/>
              </a:rPr>
              <a:t>Mg(OH)</a:t>
            </a:r>
            <a:r>
              <a:rPr lang="en-US" baseline="-25000" dirty="0" smtClean="0">
                <a:sym typeface="Wingdings"/>
              </a:rPr>
              <a:t>2(S)</a:t>
            </a:r>
            <a:r>
              <a:rPr lang="en-US" dirty="0" smtClean="0">
                <a:sym typeface="Wingdings"/>
              </a:rPr>
              <a:t>	+	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SO</a:t>
            </a:r>
            <a:r>
              <a:rPr lang="en-US" baseline="-25000" dirty="0" smtClean="0">
                <a:sym typeface="Wingdings"/>
              </a:rPr>
              <a:t>4(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</a:t>
            </a:r>
            <a:r>
              <a:rPr lang="en-US" dirty="0" smtClean="0">
                <a:sym typeface="Wingdings"/>
              </a:rPr>
              <a:t>	 </a:t>
            </a:r>
          </a:p>
          <a:p>
            <a:pPr marL="514350" indent="-514350">
              <a:buAutoNum type="alphaLcParenR"/>
            </a:pPr>
            <a:endParaRPr lang="en-US" dirty="0" smtClean="0">
              <a:sym typeface="Wingdings"/>
            </a:endParaRPr>
          </a:p>
          <a:p>
            <a:pPr marL="514350" indent="-514350">
              <a:buAutoNum type="alphaLcParenR"/>
            </a:pPr>
            <a:endParaRPr lang="en-US" dirty="0">
              <a:sym typeface="Wingdings"/>
            </a:endParaRP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0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Complete the following name/formula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Potassium chlorate		</a:t>
            </a:r>
            <a:r>
              <a:rPr lang="en-US" dirty="0" smtClean="0"/>
              <a:t>	d</a:t>
            </a:r>
            <a:r>
              <a:rPr lang="en-US" dirty="0" smtClean="0"/>
              <a:t>)   Fe(BrO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Tin (IV) hypochlorite		e)   NaHCO</a:t>
            </a:r>
            <a:r>
              <a:rPr lang="en-US" baseline="-25000" dirty="0" smtClean="0"/>
              <a:t>3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Sodium </a:t>
            </a:r>
            <a:r>
              <a:rPr lang="en-US" dirty="0" err="1" smtClean="0"/>
              <a:t>phosphite</a:t>
            </a:r>
            <a:r>
              <a:rPr lang="en-US" dirty="0" smtClean="0"/>
              <a:t>			f) aluminum           									hydrogen phosphate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2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names/formulas</a:t>
            </a:r>
          </a:p>
          <a:p>
            <a:pPr marL="514350" indent="-514350">
              <a:buAutoNum type="alphaLcParenR"/>
            </a:pPr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r>
              <a:rPr lang="en-US" dirty="0" smtClean="0"/>
              <a:t>.5H</a:t>
            </a:r>
            <a:r>
              <a:rPr lang="en-US" baseline="-25000" dirty="0" smtClean="0"/>
              <a:t>2</a:t>
            </a:r>
            <a:r>
              <a:rPr lang="en-US" dirty="0" smtClean="0"/>
              <a:t>O			</a:t>
            </a:r>
            <a:r>
              <a:rPr lang="en-US" dirty="0" smtClean="0"/>
              <a:t>				d</a:t>
            </a:r>
            <a:r>
              <a:rPr lang="en-US" dirty="0" smtClean="0"/>
              <a:t>) HNO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HF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									</a:t>
            </a:r>
            <a:r>
              <a:rPr lang="en-US" dirty="0" smtClean="0"/>
              <a:t>e) 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  <a:p>
            <a:pPr marL="514350" indent="-514350">
              <a:buAutoNum type="alphaLcParenR"/>
            </a:pPr>
            <a:endParaRPr lang="en-US" baseline="-25000" dirty="0"/>
          </a:p>
          <a:p>
            <a:pPr marL="514350" indent="-514350">
              <a:buAutoNum type="alphaLcParenR"/>
            </a:pPr>
            <a:r>
              <a:rPr lang="en-US" dirty="0" err="1" smtClean="0"/>
              <a:t>Hydrosulfuric</a:t>
            </a:r>
            <a:r>
              <a:rPr lang="en-US" dirty="0" smtClean="0"/>
              <a:t> acid	</a:t>
            </a:r>
            <a:r>
              <a:rPr lang="en-US" dirty="0" smtClean="0"/>
              <a:t>				f</a:t>
            </a:r>
            <a:r>
              <a:rPr lang="en-US" dirty="0" smtClean="0"/>
              <a:t>) sulfuric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7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Complete the following chart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243340"/>
              </p:ext>
            </p:extLst>
          </p:nvPr>
        </p:nvGraphicFramePr>
        <p:xfrm>
          <a:off x="457201" y="2247900"/>
          <a:ext cx="7912098" cy="292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7366"/>
                <a:gridCol w="2637366"/>
                <a:gridCol w="2637366"/>
              </a:tblGrid>
              <a:tr h="292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Oxy anion name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Oxygen content</a:t>
                      </a:r>
                    </a:p>
                    <a:p>
                      <a:pPr algn="ctr"/>
                      <a:endParaRPr lang="en-US" sz="200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One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more</a:t>
                      </a:r>
                    </a:p>
                    <a:p>
                      <a:pPr algn="ctr"/>
                      <a:endParaRPr lang="en-US" sz="2000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Normal</a:t>
                      </a:r>
                    </a:p>
                    <a:p>
                      <a:pPr algn="ctr"/>
                      <a:endParaRPr lang="en-US" sz="2000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One less</a:t>
                      </a:r>
                    </a:p>
                    <a:p>
                      <a:pPr algn="ctr"/>
                      <a:endParaRPr lang="en-US" sz="2000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Two less</a:t>
                      </a:r>
                      <a:endParaRPr lang="en-US" sz="2000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Acid name</a:t>
                      </a:r>
                    </a:p>
                    <a:p>
                      <a:pPr algn="ctr"/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8400" y="5168900"/>
            <a:ext cx="5294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How do you name binary acids?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54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93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Balance the following equations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CaO</a:t>
            </a:r>
            <a:r>
              <a:rPr lang="en-US" dirty="0" smtClean="0"/>
              <a:t>	+	C	</a:t>
            </a:r>
            <a:r>
              <a:rPr lang="en-US" dirty="0" smtClean="0">
                <a:sym typeface="Wingdings"/>
              </a:rPr>
              <a:t>	 CaC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	+	CO</a:t>
            </a:r>
          </a:p>
          <a:p>
            <a:pPr marL="514350" indent="-514350">
              <a:buAutoNum type="alphaLcParenR"/>
            </a:pPr>
            <a:endParaRPr lang="en-US" dirty="0">
              <a:sym typeface="Wingdings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Na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CO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 +	  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PO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		Na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PO</a:t>
            </a:r>
            <a:r>
              <a:rPr lang="en-US" baseline="-25000" dirty="0" smtClean="0">
                <a:sym typeface="Wingdings"/>
              </a:rPr>
              <a:t>4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+	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	+	CO</a:t>
            </a:r>
            <a:r>
              <a:rPr lang="en-US" baseline="-25000" dirty="0" smtClean="0">
                <a:sym typeface="Wingdings"/>
              </a:rPr>
              <a:t>2 </a:t>
            </a:r>
            <a:endParaRPr lang="en-US" dirty="0" smtClean="0">
              <a:sym typeface="Wingdings"/>
            </a:endParaRPr>
          </a:p>
          <a:p>
            <a:pPr marL="514350" indent="-514350">
              <a:buAutoNum type="alphaLcParenR"/>
            </a:pPr>
            <a:endParaRPr lang="en-US" baseline="-25000" dirty="0">
              <a:sym typeface="Wingdings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Name the 5 types of reactions and give general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523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Complete the following reactions</a:t>
            </a:r>
          </a:p>
          <a:p>
            <a:pPr marL="0" indent="0">
              <a:buNone/>
            </a:pPr>
            <a:r>
              <a:rPr lang="en-US" dirty="0" smtClean="0"/>
              <a:t>With excess oxygen</a:t>
            </a:r>
          </a:p>
          <a:p>
            <a:pPr marL="514350" indent="-514350">
              <a:buAutoNum type="alphaLcParenR"/>
            </a:pPr>
            <a:r>
              <a:rPr lang="en-US" dirty="0" smtClean="0"/>
              <a:t>CH</a:t>
            </a:r>
            <a:r>
              <a:rPr lang="en-US" baseline="-25000" dirty="0" smtClean="0"/>
              <a:t>4(g)</a:t>
            </a:r>
            <a:r>
              <a:rPr lang="en-US" dirty="0" smtClean="0"/>
              <a:t>	+		O</a:t>
            </a:r>
            <a:r>
              <a:rPr lang="en-US" baseline="-25000" dirty="0" smtClean="0"/>
              <a:t>2(g)	</a:t>
            </a: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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With insufficient oxygen</a:t>
            </a:r>
            <a:endParaRPr lang="en-US" dirty="0">
              <a:sym typeface="Wingdings"/>
            </a:endParaRPr>
          </a:p>
          <a:p>
            <a:pPr marL="514350" indent="-514350">
              <a:buAutoNum type="alphaLcParenR" startAt="2"/>
            </a:pPr>
            <a:r>
              <a:rPr lang="en-US" dirty="0" smtClean="0"/>
              <a:t>CH</a:t>
            </a:r>
            <a:r>
              <a:rPr lang="en-US" baseline="-25000" dirty="0" smtClean="0"/>
              <a:t>4(g)</a:t>
            </a:r>
            <a:r>
              <a:rPr lang="en-US" dirty="0" smtClean="0"/>
              <a:t>	+		O</a:t>
            </a:r>
            <a:r>
              <a:rPr lang="en-US" baseline="-25000" dirty="0" smtClean="0"/>
              <a:t>2(g)	</a:t>
            </a: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</a:t>
            </a:r>
            <a:endParaRPr lang="en-US" dirty="0">
              <a:sym typeface="Wingdings"/>
            </a:endParaRPr>
          </a:p>
          <a:p>
            <a:pPr marL="514350" indent="-514350">
              <a:buAutoNum type="alphaLcParenR" startAt="2"/>
            </a:pPr>
            <a:r>
              <a:rPr lang="en-US" dirty="0" smtClean="0">
                <a:sym typeface="Wingdings"/>
              </a:rPr>
              <a:t>If you were to look at a flame, how could you tell if it is complete combustion?</a:t>
            </a:r>
          </a:p>
          <a:p>
            <a:pPr marL="514350" indent="-514350">
              <a:buAutoNum type="alphaLcParenR" startAt="2"/>
            </a:pPr>
            <a:r>
              <a:rPr lang="en-US" dirty="0" smtClean="0">
                <a:sym typeface="Wingdings"/>
              </a:rPr>
              <a:t>What evidence would lead you to believe you have incomplete combustion?</a:t>
            </a:r>
          </a:p>
          <a:p>
            <a:pPr marL="514350" indent="-514350">
              <a:buAutoNum type="alphaLcParenR" startAt="2"/>
            </a:pPr>
            <a:endParaRPr lang="en-US" dirty="0">
              <a:sym typeface="Wingdings"/>
            </a:endParaRPr>
          </a:p>
          <a:p>
            <a:pPr marL="514350" indent="-514350">
              <a:buAutoNum type="alphaLcParenR" startAt="2"/>
            </a:pPr>
            <a:endParaRPr lang="en-US" dirty="0" smtClean="0">
              <a:sym typeface="Wingdings"/>
            </a:endParaRP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2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Complete the following table/reactions</a:t>
            </a:r>
          </a:p>
          <a:p>
            <a:pPr marL="514350" indent="-514350">
              <a:buAutoNum type="alphaLcParenR"/>
            </a:pPr>
            <a:r>
              <a:rPr lang="en-US" dirty="0" smtClean="0"/>
              <a:t>Metal carbonates </a:t>
            </a:r>
            <a:r>
              <a:rPr lang="en-US" dirty="0" smtClean="0">
                <a:sym typeface="Wingdings"/>
              </a:rPr>
              <a:t>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Carbonic acid 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Metal nitrate 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Metal hydroxide 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What type of reactions are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3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#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Magnesium is burnt in oxygen to produce X. </a:t>
            </a:r>
            <a:r>
              <a:rPr lang="en-US" dirty="0" smtClean="0"/>
              <a:t> X </a:t>
            </a:r>
            <a:r>
              <a:rPr lang="en-US" dirty="0" smtClean="0"/>
              <a:t>is then reacted with water.</a:t>
            </a:r>
          </a:p>
          <a:p>
            <a:pPr marL="514350" indent="-514350">
              <a:buAutoNum type="alphaLcParenR"/>
            </a:pPr>
            <a:r>
              <a:rPr lang="en-US" dirty="0" smtClean="0"/>
              <a:t>Write out both balanced chemical reactions</a:t>
            </a:r>
          </a:p>
          <a:p>
            <a:pPr marL="514350" indent="-514350">
              <a:buAutoNum type="alphaLcParenR"/>
            </a:pPr>
            <a:r>
              <a:rPr lang="en-US" dirty="0" smtClean="0"/>
              <a:t>Repeat the same for the element carbon.</a:t>
            </a:r>
          </a:p>
          <a:p>
            <a:pPr marL="514350" indent="-514350">
              <a:buAutoNum type="alphaLcParenR"/>
            </a:pPr>
            <a:r>
              <a:rPr lang="en-US" dirty="0" smtClean="0"/>
              <a:t>Describe the difference between the reaction o non-metal oxides + water and metal oxides +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4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1143000"/>
          </a:xfrm>
        </p:spPr>
        <p:txBody>
          <a:bodyPr/>
          <a:lstStyle/>
          <a:p>
            <a:r>
              <a:rPr lang="en-US" dirty="0" smtClean="0"/>
              <a:t>Station #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activity series? How does it work?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What is the halogen series? How does it work?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Complete</a:t>
            </a:r>
          </a:p>
          <a:p>
            <a:pPr marL="514350" indent="-514350">
              <a:buAutoNum type="alphaLcParenR"/>
            </a:pPr>
            <a:r>
              <a:rPr lang="en-US" dirty="0" smtClean="0"/>
              <a:t>Cu</a:t>
            </a:r>
            <a:r>
              <a:rPr lang="en-US" baseline="-25000" dirty="0" smtClean="0"/>
              <a:t>(s)</a:t>
            </a:r>
            <a:r>
              <a:rPr lang="en-US" dirty="0" smtClean="0"/>
              <a:t>	+	MgSO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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I</a:t>
            </a:r>
            <a:r>
              <a:rPr lang="en-US" baseline="-25000" dirty="0" smtClean="0">
                <a:sym typeface="Wingdings"/>
              </a:rPr>
              <a:t>2(s)</a:t>
            </a:r>
            <a:r>
              <a:rPr lang="en-US" dirty="0" smtClean="0">
                <a:sym typeface="Wingdings"/>
              </a:rPr>
              <a:t>	+</a:t>
            </a:r>
            <a:r>
              <a:rPr lang="en-US" dirty="0" err="1" smtClean="0">
                <a:sym typeface="Wingdings"/>
              </a:rPr>
              <a:t>NaCl</a:t>
            </a:r>
            <a:r>
              <a:rPr lang="en-US" baseline="-25000" dirty="0" smtClean="0">
                <a:sym typeface="Wingdings"/>
              </a:rPr>
              <a:t>(</a:t>
            </a:r>
            <a:r>
              <a:rPr lang="en-US" baseline="-25000" dirty="0" err="1" smtClean="0">
                <a:sym typeface="Wingdings"/>
              </a:rPr>
              <a:t>aq</a:t>
            </a:r>
            <a:r>
              <a:rPr lang="en-US" baseline="-25000" dirty="0" smtClean="0">
                <a:sym typeface="Wingdings"/>
              </a:rPr>
              <a:t>)  </a:t>
            </a:r>
            <a:r>
              <a:rPr lang="en-US" dirty="0" smtClean="0">
                <a:sym typeface="Wingdings"/>
              </a:rPr>
              <a:t></a:t>
            </a:r>
          </a:p>
          <a:p>
            <a:pPr marL="514350" indent="-514350">
              <a:buAutoNum type="alphaLcParenR"/>
            </a:pPr>
            <a:r>
              <a:rPr lang="en-US" dirty="0" smtClean="0">
                <a:sym typeface="Wingdings"/>
              </a:rPr>
              <a:t>Mg</a:t>
            </a:r>
            <a:r>
              <a:rPr lang="en-US" baseline="-25000" dirty="0" smtClean="0">
                <a:sym typeface="Wingdings"/>
              </a:rPr>
              <a:t>(s)</a:t>
            </a:r>
            <a:r>
              <a:rPr lang="en-US" dirty="0" smtClean="0">
                <a:sym typeface="Wingdings"/>
              </a:rPr>
              <a:t>	+  </a:t>
            </a:r>
            <a:r>
              <a:rPr lang="en-US" dirty="0" err="1" smtClean="0">
                <a:sym typeface="Wingdings"/>
              </a:rPr>
              <a:t>HCl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aq</a:t>
            </a:r>
            <a:r>
              <a:rPr lang="en-US" dirty="0" smtClean="0">
                <a:sym typeface="Wingdings"/>
              </a:rPr>
              <a:t>)  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6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191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Station # 1</vt:lpstr>
      <vt:lpstr>Station #2</vt:lpstr>
      <vt:lpstr>Station # 3</vt:lpstr>
      <vt:lpstr>Station # 4</vt:lpstr>
      <vt:lpstr>Station # 5</vt:lpstr>
      <vt:lpstr>Station # 6</vt:lpstr>
      <vt:lpstr>Station # 7</vt:lpstr>
      <vt:lpstr>Station # 8</vt:lpstr>
      <vt:lpstr>Station # 9</vt:lpstr>
      <vt:lpstr>Station # 10</vt:lpstr>
      <vt:lpstr>Station # 11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# 1</dc:title>
  <dc:creator>Sridevi Tripuranthakam</dc:creator>
  <cp:lastModifiedBy>WRDSB</cp:lastModifiedBy>
  <cp:revision>7</cp:revision>
  <cp:lastPrinted>2015-01-23T20:13:48Z</cp:lastPrinted>
  <dcterms:created xsi:type="dcterms:W3CDTF">2015-01-23T04:18:49Z</dcterms:created>
  <dcterms:modified xsi:type="dcterms:W3CDTF">2016-01-28T13:35:51Z</dcterms:modified>
</cp:coreProperties>
</file>